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1"/>
  </p:notesMasterIdLst>
  <p:sldIdLst>
    <p:sldId id="257" r:id="rId5"/>
    <p:sldId id="258" r:id="rId6"/>
    <p:sldId id="260" r:id="rId7"/>
    <p:sldId id="259" r:id="rId8"/>
    <p:sldId id="261" r:id="rId9"/>
    <p:sldId id="262" r:id="rId1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817" autoAdjust="0"/>
    <p:restoredTop sz="95026" autoAdjust="0"/>
  </p:normalViewPr>
  <p:slideViewPr>
    <p:cSldViewPr snapToGrid="0">
      <p:cViewPr varScale="1">
        <p:scale>
          <a:sx n="79" d="100"/>
          <a:sy n="79" d="100"/>
        </p:scale>
        <p:origin x="1301" y="9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AE3D0-8A3D-4767-A79C-ACA6D7A9E0B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6190A-E281-4662-B0C2-B0C4E7080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15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6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4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5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3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9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8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4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1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8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7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6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2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177A9-2A52-65D0-4687-75991CFBB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863700D-B0D4-C2F8-7DD0-1B9A2FC15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"/>
            <a:ext cx="9906000" cy="882503"/>
          </a:xfrm>
          <a:solidFill>
            <a:srgbClr val="002B82"/>
          </a:solidFill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ワークシート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～２</a:t>
            </a: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AEAA2045-7C24-1273-20B1-5AE058BEE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817283"/>
              </p:ext>
            </p:extLst>
          </p:nvPr>
        </p:nvGraphicFramePr>
        <p:xfrm>
          <a:off x="-1" y="1095152"/>
          <a:ext cx="9906000" cy="5742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108277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講義１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自治体が抑えるべき最新情報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講義２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相談支援の変遷と自治体職員の役割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76216"/>
                  </a:ext>
                </a:extLst>
              </a:tr>
              <a:tr h="5406786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84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03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5BF66-545C-FBB6-4550-231CC4CF5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D7431AB-7F43-309B-0F31-A3A7EA34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"/>
            <a:ext cx="9906000" cy="882503"/>
          </a:xfrm>
          <a:solidFill>
            <a:srgbClr val="002B82"/>
          </a:solidFill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ワークシート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endParaRPr lang="ja-JP" altLang="en-US" b="1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D7D33C39-B35E-DC93-063C-E009523C6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702592"/>
              </p:ext>
            </p:extLst>
          </p:nvPr>
        </p:nvGraphicFramePr>
        <p:xfrm>
          <a:off x="-1" y="1095152"/>
          <a:ext cx="9906000" cy="5742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108277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講義３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相談支援に求められる本人中心の意義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演習１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気付きの共有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76216"/>
                  </a:ext>
                </a:extLst>
              </a:tr>
              <a:tr h="5406786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84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97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C38D1-F66B-A870-439C-F5CB87586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431CA53-F3DD-6472-817D-5ECE37FB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"/>
            <a:ext cx="9906000" cy="1169587"/>
          </a:xfrm>
          <a:solidFill>
            <a:srgbClr val="002B8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演習２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法定研修等の質の向上を考える</a:t>
            </a:r>
            <a:b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700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（都道府県の役割と着眼点）</a:t>
            </a:r>
            <a:endParaRPr lang="ja-JP" altLang="en-US" b="1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8116EA8F-296E-CD26-A61C-E3623FE5DF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1286540"/>
          <a:ext cx="9906000" cy="557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108277977"/>
                    </a:ext>
                  </a:extLst>
                </a:gridCol>
              </a:tblGrid>
              <a:tr h="3499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話題提供１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研修の実施体制と人材育成ビジョン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２．自・自治体の課題抽出（個別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W-5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76216"/>
                  </a:ext>
                </a:extLst>
              </a:tr>
              <a:tr h="243574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845860"/>
                  </a:ext>
                </a:extLst>
              </a:tr>
              <a:tr h="34998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１．事前課題の共有と質疑応答（</a:t>
                      </a:r>
                      <a:r>
                        <a:rPr kumimoji="1" lang="en-US" altLang="ja-JP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GW-30</a:t>
                      </a: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３．グループ内の意見交換（</a:t>
                      </a:r>
                      <a:r>
                        <a:rPr kumimoji="1" lang="en-US" altLang="ja-JP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GW-30</a:t>
                      </a: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233400"/>
                  </a:ext>
                </a:extLst>
              </a:tr>
              <a:tr h="243574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99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0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475B6-C79B-3E8D-E2F8-F0A777132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C420B7D-A7E9-600B-C581-3AD1DB783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"/>
            <a:ext cx="9906000" cy="1169587"/>
          </a:xfrm>
          <a:solidFill>
            <a:srgbClr val="002B8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演習３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法定研修等の質の向上を考える</a:t>
            </a:r>
            <a:b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700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（都道府県の役割と着眼点）</a:t>
            </a:r>
            <a:endParaRPr lang="ja-JP" altLang="en-US" b="1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EDD32CAF-859D-73A0-A340-F24462D0E1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619681"/>
              </p:ext>
            </p:extLst>
          </p:nvPr>
        </p:nvGraphicFramePr>
        <p:xfrm>
          <a:off x="-2" y="1286540"/>
          <a:ext cx="9906001" cy="557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631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  <a:gridCol w="5584370">
                  <a:extLst>
                    <a:ext uri="{9D8B030D-6E8A-4147-A177-3AD203B41FA5}">
                      <a16:colId xmlns:a16="http://schemas.microsoft.com/office/drawing/2014/main" val="3108277977"/>
                    </a:ext>
                  </a:extLst>
                </a:gridCol>
              </a:tblGrid>
              <a:tr h="38622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話題提供２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研修の質の向上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２．事前課題とチェックリストによる意見交換（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GW-60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76216"/>
                  </a:ext>
                </a:extLst>
              </a:tr>
              <a:tr h="51852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99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87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6728B-9657-76C4-3FB3-EC8B4756F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BC1A9CC-3A1C-73A3-C2A3-170C8C5E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"/>
            <a:ext cx="9906000" cy="1169587"/>
          </a:xfrm>
          <a:solidFill>
            <a:srgbClr val="002B8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演習４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法定研修等の質の向上を考える</a:t>
            </a:r>
            <a:br>
              <a:rPr lang="en-US" altLang="ja-JP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700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（都道府県の役割と着眼点）</a:t>
            </a:r>
            <a:endParaRPr lang="ja-JP" altLang="en-US" b="1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8D826654-08D9-2278-4A5C-23AF86E5D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046942"/>
              </p:ext>
            </p:extLst>
          </p:nvPr>
        </p:nvGraphicFramePr>
        <p:xfrm>
          <a:off x="-2" y="1286540"/>
          <a:ext cx="9906001" cy="557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631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  <a:gridCol w="5584370">
                  <a:extLst>
                    <a:ext uri="{9D8B030D-6E8A-4147-A177-3AD203B41FA5}">
                      <a16:colId xmlns:a16="http://schemas.microsoft.com/office/drawing/2014/main" val="3108277977"/>
                    </a:ext>
                  </a:extLst>
                </a:gridCol>
              </a:tblGrid>
              <a:tr h="38622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話題提供３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相談支援体制の整備と強化</a:t>
                      </a:r>
                      <a:endParaRPr kumimoji="1" lang="en-US" altLang="ja-JP" sz="1600" b="0" dirty="0">
                        <a:solidFill>
                          <a:srgbClr val="00206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２．事前課題と話題提供に基づいた意見交換（</a:t>
                      </a:r>
                      <a:r>
                        <a:rPr kumimoji="1" lang="en-US" altLang="ja-JP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GW-6</a:t>
                      </a: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５分）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76216"/>
                  </a:ext>
                </a:extLst>
              </a:tr>
              <a:tr h="51852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99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9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AEDBD-1060-8C26-7F0A-63F77DC53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351F854-3F51-DFFE-3933-141DB9F9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"/>
            <a:ext cx="9906000" cy="882503"/>
          </a:xfrm>
          <a:solidFill>
            <a:srgbClr val="002B82"/>
          </a:solidFill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コース全体の振り返り（３０分）</a:t>
            </a:r>
          </a:p>
        </p:txBody>
      </p:sp>
      <p:graphicFrame>
        <p:nvGraphicFramePr>
          <p:cNvPr id="2" name="コンテンツ プレースホルダー 1">
            <a:extLst>
              <a:ext uri="{FF2B5EF4-FFF2-40B4-BE49-F238E27FC236}">
                <a16:creationId xmlns:a16="http://schemas.microsoft.com/office/drawing/2014/main" id="{9D666B18-E5AD-EBED-EAE9-57E56E56B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645352"/>
              </p:ext>
            </p:extLst>
          </p:nvPr>
        </p:nvGraphicFramePr>
        <p:xfrm>
          <a:off x="-1" y="1095152"/>
          <a:ext cx="9906000" cy="576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0">
                  <a:extLst>
                    <a:ext uri="{9D8B030D-6E8A-4147-A177-3AD203B41FA5}">
                      <a16:colId xmlns:a16="http://schemas.microsoft.com/office/drawing/2014/main" val="1323308566"/>
                    </a:ext>
                  </a:extLst>
                </a:gridCol>
              </a:tblGrid>
              <a:tr h="5762848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84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05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899A6995971F4AA671552461F3BEB1" ma:contentTypeVersion="3" ma:contentTypeDescription="新しいドキュメントを作成します。" ma:contentTypeScope="" ma:versionID="5cf64aa064b14207fcd497255ed94e50">
  <xsd:schema xmlns:xsd="http://www.w3.org/2001/XMLSchema" xmlns:xs="http://www.w3.org/2001/XMLSchema" xmlns:p="http://schemas.microsoft.com/office/2006/metadata/properties" xmlns:ns2="494063e7-643b-4f66-8e1b-8edb82f7aab6" targetNamespace="http://schemas.microsoft.com/office/2006/metadata/properties" ma:root="true" ma:fieldsID="dea7cb3e804c2c1427da59b1c3ed3d01" ns2:_="">
    <xsd:import namespace="494063e7-643b-4f66-8e1b-8edb82f7a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063e7-643b-4f66-8e1b-8edb82f7a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17CE7-AC3E-4B1C-9268-C82EAC30CD89}">
  <ds:schemaRefs>
    <ds:schemaRef ds:uri="http://purl.org/dc/terms/"/>
    <ds:schemaRef ds:uri="http://schemas.microsoft.com/office/2006/documentManagement/types"/>
    <ds:schemaRef ds:uri="6bd0506c-77f8-4508-8d52-aaa18fd0637b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675933d2-e0ee-4f6d-b535-e43b956577c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C6BA0E0-A342-4694-92B4-92803ED3AB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2E8A1F-AF9C-4A08-840F-B33BE59DD79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220</Words>
  <Application>Microsoft Office PowerPoint</Application>
  <PresentationFormat>A4 210 x 297 mm</PresentationFormat>
  <Paragraphs>18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BIZ UDPゴシック</vt:lpstr>
      <vt:lpstr>游ゴシック</vt:lpstr>
      <vt:lpstr>Aptos</vt:lpstr>
      <vt:lpstr>Aptos Display</vt:lpstr>
      <vt:lpstr>Arial</vt:lpstr>
      <vt:lpstr>Office テーマ</vt:lpstr>
      <vt:lpstr>ワークシート1～２</vt:lpstr>
      <vt:lpstr>ワークシート3～4</vt:lpstr>
      <vt:lpstr>【演習２】法定研修等の質の向上を考える （都道府県の役割と着眼点）</vt:lpstr>
      <vt:lpstr>【演習３】法定研修等の質の向上を考える （都道府県の役割と着眼点）</vt:lpstr>
      <vt:lpstr>【演習４】法定研修等の質の向上を考える （都道府県の役割と着眼点）</vt:lpstr>
      <vt:lpstr>コース全体の振り返り（３０分）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ワークシート1～２</dc:title>
  <dc:creator>岡部正文</dc:creator>
  <cp:lastModifiedBy>小川 陽(ogawa-akira.nc1)</cp:lastModifiedBy>
  <cp:revision>3</cp:revision>
  <dcterms:created xsi:type="dcterms:W3CDTF">2025-05-15T23:46:39Z</dcterms:created>
  <dcterms:modified xsi:type="dcterms:W3CDTF">2025-05-23T07:50:46Z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0x0101007E899A6995971F4AA671552461F3BEB1</vt:lpwstr>
  </property>
  <property fmtid="{D5CDD505-2E9C-101B-9397-08002B2CF9AE}" pid="3" name="MediaServiceImageTags">
    <vt:lpwstr/>
  </property>
</Properties>
</file>